
<file path=[Content_Types].xml><?xml version="1.0" encoding="utf-8"?>
<Types xmlns="http://schemas.openxmlformats.org/package/2006/content-types"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Default ContentType="image/png" Extension="png"/>
  <Override ContentType="application/vnd.openxmlformats-officedocument.presentationml.slideMaster+xml" PartName="/ppt/slideMasters/slideMaster1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drawingml.chartshapes+xml" PartName="/ppt/drawings/drawing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theme+xml" PartName="/ppt/theme/theme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presentationml.presentation.main+xml" PartName="/ppt/presentation.xml"/>
  <Override ContentType="application/vnd.openxmlformats-officedocument.presentationml.slide+xml" PartName="/ppt/slides/slide13.xml"/>
  <Override ContentType="application/vnd.openxmlformats-officedocument.presentationml.slideLayout+xml" PartName="/ppt/slideLayouts/slideLayout1.xml"/>
  <Override ContentType="application/vnd.openxmlformats-officedocument.extended-properties+xml" PartName="/docProps/app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0.xml"/>
  <Default ContentType="application/vnd.openxmlformats-officedocument.spreadsheetml.sheet" Extension="xlsx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viewProps+xml" PartName="/ppt/viewProps.xml"/>
  <Override ContentType="application/vnd.openxmlformats-officedocument.presentationml.slideLayout+xml" PartName="/ppt/slideLayouts/slideLayout9.xml"/>
  <Override ContentType="application/vnd.openxmlformats-officedocument.drawingml.chart+xml" PartName="/ppt/charts/chart1.xml"/>
  <Override ContentType="application/vnd.openxmlformats-package.core-properties+xml" PartName="/docProps/core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0" r:id="rId2"/>
    <p:sldId id="278" r:id="rId3"/>
    <p:sldId id="265" r:id="rId4"/>
    <p:sldId id="269" r:id="rId5"/>
    <p:sldId id="271" r:id="rId6"/>
    <p:sldId id="272" r:id="rId7"/>
    <p:sldId id="273" r:id="rId8"/>
    <p:sldId id="274" r:id="rId9"/>
    <p:sldId id="275" r:id="rId10"/>
    <p:sldId id="268" r:id="rId11"/>
    <p:sldId id="276" r:id="rId12"/>
    <p:sldId id="277" r:id="rId13"/>
    <p:sldId id="267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33B92"/>
    <a:srgbClr val="233761"/>
    <a:srgbClr val="295242"/>
    <a:srgbClr val="3B4555"/>
    <a:srgbClr val="243963"/>
    <a:srgbClr val="194973"/>
    <a:srgbClr val="658277"/>
    <a:srgbClr val="4770B5"/>
    <a:srgbClr val="2A5244"/>
    <a:srgbClr val="325D6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17"/>
    <p:restoredTop sz="94674"/>
  </p:normalViewPr>
  <p:slideViewPr>
    <p:cSldViewPr snapToGrid="0" snapToObjects="1">
      <p:cViewPr>
        <p:scale>
          <a:sx n="90" d="100"/>
          <a:sy n="90" d="100"/>
        </p:scale>
        <p:origin x="-594" y="-2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 ?><Relationships xmlns="http://schemas.openxmlformats.org/package/2006/relationships"><Relationship Id="rId2" Target="../drawings/drawing1.xml" Type="http://schemas.openxmlformats.org/officeDocument/2006/relationships/chartUserShapes"/><Relationship Id="rId1" Target="NULL" TargetMode="External" Type="http://schemas.openxmlformats.org/officeDocument/2006/relationships/oleObject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plotArea>
      <c:layout>
        <c:manualLayout>
          <c:layoutTarget val="inner"/>
          <c:xMode val="edge"/>
          <c:yMode val="edge"/>
          <c:x val="3.0849121517714961E-2"/>
          <c:y val="0.17499370800961406"/>
          <c:w val="0.9383017569645703"/>
          <c:h val="0.63111765359404504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 w="25400" cap="flat" cmpd="sng" algn="ctr">
              <a:solidFill>
                <a:schemeClr val="tx1"/>
              </a:solidFill>
              <a:prstDash val="solid"/>
            </a:ln>
            <a:effectLst/>
          </c:spPr>
          <c:dLbls>
            <c:dLbl>
              <c:idx val="0"/>
              <c:layout>
                <c:manualLayout>
                  <c:x val="-0.12620095166337936"/>
                  <c:y val="-7.3396589731484829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360 минут</a:t>
                    </a:r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51DF-4A5C-A6DB-0A8E82E5C986}"/>
                </c:ext>
              </c:extLst>
            </c:dLbl>
            <c:dLbl>
              <c:idx val="1"/>
              <c:layout>
                <c:manualLayout>
                  <c:x val="0.10656969251574255"/>
                  <c:y val="-5.2753437665815091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150 минут</a:t>
                    </a:r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1024354244194316"/>
                      <c:h val="0.2007396729156109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51DF-4A5C-A6DB-0A8E82E5C98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Было</c:v>
                </c:pt>
                <c:pt idx="1">
                  <c:v>Стало</c:v>
                </c:pt>
              </c:strCache>
            </c:strRef>
          </c:cat>
          <c:val>
            <c:numRef>
              <c:f>Лист1!$B$2:$B$3</c:f>
              <c:numCache>
                <c:formatCode>0</c:formatCode>
                <c:ptCount val="2"/>
                <c:pt idx="0">
                  <c:v>360</c:v>
                </c:pt>
                <c:pt idx="1">
                  <c:v>150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1DF-4A5C-A6DB-0A8E82E5C986}"/>
            </c:ext>
          </c:extLst>
        </c:ser>
        <c:dLbls>
          <c:showVal val="1"/>
        </c:dLbls>
        <c:axId val="83335808"/>
        <c:axId val="88000000"/>
      </c:barChart>
      <c:catAx>
        <c:axId val="83335808"/>
        <c:scaling>
          <c:orientation val="minMax"/>
        </c:scaling>
        <c:axPos val="b"/>
        <c:numFmt formatCode="General" sourceLinked="1"/>
        <c:tickLblPos val="nextTo"/>
        <c:txPr>
          <a:bodyPr rot="-60000000" vert="horz"/>
          <a:lstStyle/>
          <a:p>
            <a:pPr>
              <a:defRPr/>
            </a:pPr>
            <a:endParaRPr lang="ru-RU"/>
          </a:p>
        </c:txPr>
        <c:crossAx val="88000000"/>
        <c:crosses val="autoZero"/>
        <c:auto val="1"/>
        <c:lblAlgn val="ctr"/>
        <c:lblOffset val="100"/>
      </c:catAx>
      <c:valAx>
        <c:axId val="88000000"/>
        <c:scaling>
          <c:orientation val="minMax"/>
        </c:scaling>
        <c:delete val="1"/>
        <c:axPos val="l"/>
        <c:numFmt formatCode="0" sourceLinked="1"/>
        <c:tickLblPos val="none"/>
        <c:crossAx val="8333580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 b="0" cap="none" spc="0">
          <a:ln w="0"/>
          <a:solidFill>
            <a:schemeClr val="accent1"/>
          </a:solidFill>
          <a:effectLst>
            <a:outerShdw blurRad="38100" dist="25400" dir="5400000" algn="ctr" rotWithShape="0">
              <a:srgbClr val="6E747A">
                <a:alpha val="43000"/>
              </a:srgbClr>
            </a:outerShdw>
          </a:effectLst>
        </a:defRPr>
      </a:pPr>
      <a:endParaRPr lang="ru-RU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0.42933</cdr:x>
      <cdr:y>0.2601</cdr:y>
    </cdr:from>
    <cdr:to>
      <cdr:x>0.73145</cdr:x>
      <cdr:y>0.2601</cdr:y>
    </cdr:to>
    <cdr:cxnSp macro="">
      <cdr:nvCxnSpPr>
        <cdr:cNvPr id="3" name="Прямая соединительная линия 2">
          <a:extLst xmlns:a="http://schemas.openxmlformats.org/drawingml/2006/main">
            <a:ext uri="{FF2B5EF4-FFF2-40B4-BE49-F238E27FC236}">
              <a16:creationId xmlns:a16="http://schemas.microsoft.com/office/drawing/2014/main" xmlns="" id="{ECDD1C74-BCE0-4720-BB4D-1C776D0BAC74}"/>
            </a:ext>
          </a:extLst>
        </cdr:cNvPr>
        <cdr:cNvCxnSpPr/>
      </cdr:nvCxnSpPr>
      <cdr:spPr bwMode="auto">
        <a:xfrm xmlns:a="http://schemas.openxmlformats.org/drawingml/2006/main" flipH="1">
          <a:off x="1944216" y="720080"/>
          <a:ext cx="1368148" cy="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  <a:headEnd type="none" w="med" len="med"/>
          <a:tailEnd type="none" w="med" len="med"/>
        </a:ln>
      </cdr:spPr>
      <cdr:style>
        <a:lnRef xmlns:a="http://schemas.openxmlformats.org/drawingml/2006/main" idx="1">
          <a:schemeClr val="accent2"/>
        </a:lnRef>
        <a:fillRef xmlns:a="http://schemas.openxmlformats.org/drawingml/2006/main" idx="0">
          <a:schemeClr val="accent2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0.69965</cdr:x>
      <cdr:y>0.28611</cdr:y>
    </cdr:from>
    <cdr:to>
      <cdr:x>0.72955</cdr:x>
      <cdr:y>0.59458</cdr:y>
    </cdr:to>
    <cdr:sp macro="" textlink="">
      <cdr:nvSpPr>
        <cdr:cNvPr id="11" name="Стрелка вниз 10"/>
        <cdr:cNvSpPr/>
      </cdr:nvSpPr>
      <cdr:spPr bwMode="auto">
        <a:xfrm xmlns:a="http://schemas.openxmlformats.org/drawingml/2006/main">
          <a:off x="3168352" y="792088"/>
          <a:ext cx="135401" cy="854006"/>
        </a:xfrm>
        <a:prstGeom xmlns:a="http://schemas.openxmlformats.org/drawingml/2006/main" prst="downArrow">
          <a:avLst/>
        </a:prstGeom>
        <a:solidFill xmlns:a="http://schemas.openxmlformats.org/drawingml/2006/main">
          <a:srgbClr val="00B050"/>
        </a:solidFill>
        <a:ln xmlns:a="http://schemas.openxmlformats.org/drawingml/2006/main">
          <a:headEnd type="none" w="med" len="med"/>
          <a:tailEnd type="none" w="med" len="med"/>
        </a:ln>
      </cdr:spPr>
      <cdr:style>
        <a:lnRef xmlns:a="http://schemas.openxmlformats.org/drawingml/2006/main" idx="2">
          <a:schemeClr val="accent2">
            <a:shade val="50000"/>
          </a:schemeClr>
        </a:lnRef>
        <a:fillRef xmlns:a="http://schemas.openxmlformats.org/drawingml/2006/main" idx="1">
          <a:schemeClr val="accent2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 vert="horz" wrap="square" lIns="91440" tIns="45720" rIns="91440" bIns="45720" numCol="1" anchor="t" anchorCtr="0" compatLnSpc="1">
          <a:prstTxWarp prst="textNoShape">
            <a:avLst/>
          </a:prstTxWarp>
        </a:bodyPr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DE0A38C-D82C-3643-AE1D-5708769B1E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0C9EA5E-CAB8-5E4E-94F6-DB476A1EC3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CB6FC98-ED6B-6A41-8629-0CB1D7BDD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F49C6-7B89-234F-8A53-0F8925D6B1D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7B226DD-5D97-794E-8E4B-4DB5BC33E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E541231-20C1-6C4D-BFE9-FFC3D735C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13D2-8A68-DC49-AD38-D58CE1F92E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36916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19CDBCC-0DA3-C44D-9508-F616E8947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CF068F3-AF5A-134D-B058-40378CDF39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5933EC0-23C7-EF4F-944F-AC032DA4E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F49C6-7B89-234F-8A53-0F8925D6B1D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FCE6801-B442-534E-BBAD-D2CBCAB33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63E4B9F-B94A-6248-8B68-C5F2D37D4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13D2-8A68-DC49-AD38-D58CE1F92E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78317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FEB9264-532A-AD40-B97E-140082680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2403E91-000C-D94A-9B93-0A2DB624F1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CCD51D9-F17A-8C4A-8630-0C22DA4AE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F49C6-7B89-234F-8A53-0F8925D6B1D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E0F3EE6-B777-1745-A8B6-17F429197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03825C8-FC9A-0B4B-84AD-138E0D8DB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13D2-8A68-DC49-AD38-D58CE1F92E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7485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9DD59E1-7670-8542-8CFE-46842BF5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9A5DB63-04AA-3D47-8216-FB1BEE2B93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B0AFDD5C-76B0-964F-AB5E-9DFC15A150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B86AA90-AA98-CB48-B2AE-6E7070E5B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F49C6-7B89-234F-8A53-0F8925D6B1D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51AF312-494C-1C4C-9090-DB6E16CF0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C2C98F69-2205-0949-86F7-397B50A6E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13D2-8A68-DC49-AD38-D58CE1F92E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56504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5E8289C-D1A5-0143-8586-B165BD3E0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481C3612-6539-8344-9941-49ED82E724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89F2FF5B-8854-7F48-8671-0D744EB2B8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21A552DC-2A3C-7D42-825D-3064509B22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8F9F09A6-93A2-4E46-AD73-11FA991EF6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F1D2A53A-2B5F-424A-B07E-ADE5CB367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F49C6-7B89-234F-8A53-0F8925D6B1D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70834DB9-EC37-884E-B3B1-3142D133D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3EAD7436-358C-C645-BFB1-70475A9EF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13D2-8A68-DC49-AD38-D58CE1F92E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1550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D1E2BE0-89C8-164B-A30D-E75C9F7E4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F0E6E7E5-4CEE-B84E-9516-D36EEDE12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F49C6-7B89-234F-8A53-0F8925D6B1D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D6EAFA2D-E476-9244-AFBF-5F97B34FB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4018FE48-F727-7745-B7CF-08B3F9F70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13D2-8A68-DC49-AD38-D58CE1F92E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1153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5FCB4E26-8768-0340-B456-11D7D8539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F49C6-7B89-234F-8A53-0F8925D6B1D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7BDC5B98-E694-E44C-A579-6149E163A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D860643-982F-6442-996A-B9089E3BC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13D2-8A68-DC49-AD38-D58CE1F92E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78406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BEDCCEC-14B4-6F47-A7A5-CB0047C7E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0FAFAE1-B1E8-4E49-811A-DE26E21A90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0DD5F40-9291-7646-B6AC-475133637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531F5E8-7700-994A-B4F7-7EDE729D47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F49C6-7B89-234F-8A53-0F8925D6B1D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358D354C-A924-BF43-AD1B-3B768F8DF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65D836FA-BC64-1342-BA42-A6E579A10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13D2-8A68-DC49-AD38-D58CE1F92E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65281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6EFA7B7-4D79-0642-8A33-45BCA1F2D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DEF2026C-0572-854F-8169-4B3CA7C6F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1F580F4D-D091-034B-8338-E4AE0149A0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1439D5E3-E6F4-F541-9D74-15EBB6F67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F49C6-7B89-234F-8A53-0F8925D6B1D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E6891F5-A11C-234E-85F7-D52B3C2A6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F4A3BC86-585E-8E45-B03C-E187155D4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13D2-8A68-DC49-AD38-D58CE1F92E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8433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12175F-731D-354E-8AE0-FBB52116C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C2AC4FE-C683-BD4E-9A5D-2E9F494BF5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758FE50-5A40-634B-9334-D5B92869E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F49C6-7B89-234F-8A53-0F8925D6B1D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EDD0539-736E-0643-9FB4-9E641DEF1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FF6E402-375B-1447-8342-3E0FA377F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13D2-8A68-DC49-AD38-D58CE1F92E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3838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6B22AFE0-EB3C-6246-8FF6-33988B19E7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317BFB4D-71A7-3D45-B9AC-3118DF5AF4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52DE0C9-D22C-AE45-95A3-E3A66089F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F49C6-7B89-234F-8A53-0F8925D6B1D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19C5573-82C4-1E43-BAD5-19C39914B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E3C4444-37AB-7B42-83EB-A80553917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13D2-8A68-DC49-AD38-D58CE1F92E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4167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C094F21-32B5-4247-883F-C8D66E7D9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9845E64-CA5A-F145-90B1-9D539D041F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38D9B7F-1B34-5E41-9AC7-5B8DA2792B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F49C6-7B89-234F-8A53-0F8925D6B1D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75E17BB-70DD-1B4E-B2B2-D7861223E8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73B616E-181F-4B41-A5A6-A866A94933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C813D2-8A68-DC49-AD38-D58CE1F92E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0167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 ?><Relationships xmlns="http://schemas.openxmlformats.org/package/2006/relationships"><Relationship Id="rId3" Target="../media/image5.jpeg" Type="http://schemas.openxmlformats.org/officeDocument/2006/relationships/image"/><Relationship Id="rId2" Target="../media/image4.pn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 ?><Relationships xmlns="http://schemas.openxmlformats.org/package/2006/relationships"><Relationship Id="rId3" Target="../media/image9.jpeg" Type="http://schemas.openxmlformats.org/officeDocument/2006/relationships/image"/><Relationship Id="rId2" Target="../media/image6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11.jpeg" Type="http://schemas.openxmlformats.org/officeDocument/2006/relationships/image"/><Relationship Id="rId4" Target="../media/image10.png" Type="http://schemas.openxmlformats.org/officeDocument/2006/relationships/image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 ?><Relationships xmlns="http://schemas.openxmlformats.org/package/2006/relationships"><Relationship Id="rId8" Target="../media/image23.jpeg" Type="http://schemas.openxmlformats.org/officeDocument/2006/relationships/image"/><Relationship Id="rId3" Target="../media/image18.jpeg" Type="http://schemas.openxmlformats.org/officeDocument/2006/relationships/image"/><Relationship Id="rId7" Target="../media/image22.jpeg" Type="http://schemas.openxmlformats.org/officeDocument/2006/relationships/image"/><Relationship Id="rId2" Target="../media/image6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21.png" Type="http://schemas.openxmlformats.org/officeDocument/2006/relationships/image"/><Relationship Id="rId5" Target="../media/image20.jpeg" Type="http://schemas.openxmlformats.org/officeDocument/2006/relationships/image"/><Relationship Id="rId4" Target="../media/image19.jpeg" Type="http://schemas.openxmlformats.org/officeDocument/2006/relationships/image"/><Relationship Id="rId9" Target="../media/image17.png" Type="http://schemas.openxmlformats.org/officeDocument/2006/relationships/image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96959" y="5108"/>
            <a:ext cx="10216055" cy="68894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3348" y="2611501"/>
            <a:ext cx="8595195" cy="3693319"/>
          </a:xfrm>
          <a:prstGeom prst="rect">
            <a:avLst/>
          </a:prstGeom>
          <a:noFill/>
        </p:spPr>
        <p:txBody>
          <a:bodyPr rtlCol="0" wrap="square">
            <a:spAutoFit/>
          </a:bodyPr>
          <a:lstStyle/>
          <a:p>
            <a:r>
              <a:rPr b="1" dirty="0" lang="ru-RU" sz="3600">
                <a:solidFill>
                  <a:srgbClr val="3B4555"/>
                </a:solidFill>
                <a:latin charset="0" typeface="Futura PT"/>
                <a:ea charset="0" typeface="Futura PT"/>
                <a:cs charset="0" typeface="Futura PT"/>
              </a:rPr>
              <a:t>Оптимизация процесса отбора экспонатов из фонда музея для выставочной и экскурсионной работы</a:t>
            </a:r>
          </a:p>
          <a:p>
            <a:endParaRPr b="1" dirty="0" lang="ru-RU">
              <a:solidFill>
                <a:srgbClr val="3B4555"/>
              </a:solidFill>
              <a:latin charset="0" typeface="Futura PT"/>
              <a:ea charset="0" typeface="Futura PT"/>
              <a:cs charset="0" typeface="Futura PT"/>
            </a:endParaRPr>
          </a:p>
          <a:p>
            <a:endParaRPr b="1" dirty="0" lang="ru-RU">
              <a:solidFill>
                <a:srgbClr val="3B4555"/>
              </a:solidFill>
              <a:latin charset="0" typeface="Futura PT"/>
              <a:ea charset="0" typeface="Futura PT"/>
              <a:cs charset="0" typeface="Futura PT"/>
            </a:endParaRPr>
          </a:p>
          <a:p>
            <a:endParaRPr b="1" dirty="0" lang="ru-RU">
              <a:solidFill>
                <a:srgbClr val="3B4555"/>
              </a:solidFill>
              <a:latin charset="0" typeface="Futura PT"/>
              <a:ea charset="0" typeface="Futura PT"/>
              <a:cs charset="0" typeface="Futura PT"/>
            </a:endParaRPr>
          </a:p>
          <a:p>
            <a:r>
              <a:rPr b="1" dirty="0" lang="ru-RU">
                <a:solidFill>
                  <a:srgbClr val="295242"/>
                </a:solidFill>
                <a:latin charset="0" typeface="Futura PT"/>
                <a:ea charset="0" typeface="Futura PT"/>
                <a:cs charset="0" typeface="Futura PT"/>
              </a:rPr>
              <a:t>Руководитель проекта: </a:t>
            </a:r>
          </a:p>
          <a:p>
            <a:r>
              <a:rPr b="1" dirty="0" lang="ru-RU">
                <a:solidFill>
                  <a:srgbClr val="295242"/>
                </a:solidFill>
                <a:latin charset="0" typeface="Futura PT"/>
                <a:ea charset="0" typeface="Futura PT"/>
                <a:cs charset="0" typeface="Futura PT"/>
              </a:rPr>
              <a:t>Олеся Александровна Дондерфер</a:t>
            </a:r>
            <a:endParaRPr b="1" dirty="0" lang="ru-RU" sz="4000">
              <a:solidFill>
                <a:srgbClr val="295242"/>
              </a:solidFill>
              <a:latin charset="0" typeface="Futura PT"/>
              <a:ea charset="0" typeface="Futura PT"/>
              <a:cs charset="0" typeface="Futura PT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BF28FD0A-0A79-BC48-8F5A-4C66836EBCD0}"/>
              </a:ext>
            </a:extLst>
          </p:cNvPr>
          <p:cNvPicPr>
            <a:picLocks noChangeAspect="1"/>
          </p:cNvPicPr>
          <p:nvPr/>
        </p:nvPicPr>
        <p:blipFill rotWithShape="1">
          <a:blip cstate="print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"/>
          <a:stretch/>
        </p:blipFill>
        <p:spPr>
          <a:xfrm>
            <a:off x="593348" y="260145"/>
            <a:ext cx="1141906" cy="148493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10C5084-D21E-4172-82DF-0C97ECCF51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6959" y="435935"/>
            <a:ext cx="775644" cy="121405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5AFA9555-450D-4412-8647-54C1CB51A6BF}"/>
              </a:ext>
            </a:extLst>
          </p:cNvPr>
          <p:cNvSpPr txBox="1"/>
          <p:nvPr/>
        </p:nvSpPr>
        <p:spPr>
          <a:xfrm>
            <a:off x="3149448" y="402446"/>
            <a:ext cx="8449204" cy="1247540"/>
          </a:xfrm>
          <a:prstGeom prst="rect">
            <a:avLst/>
          </a:prstGeom>
          <a:noFill/>
        </p:spPr>
        <p:txBody>
          <a:bodyPr rtlCol="0" wrap="square">
            <a:spAutoFit/>
          </a:bodyPr>
          <a:lstStyle/>
          <a:p>
            <a:pPr algn="ctr"/>
            <a:r>
              <a:rPr b="1" dirty="0" lang="ru-RU" sz="2400">
                <a:solidFill>
                  <a:srgbClr val="295242"/>
                </a:solidFill>
              </a:rPr>
              <a:t>Муниципальное бюджетное учреждение культуры </a:t>
            </a:r>
          </a:p>
          <a:p>
            <a:pPr algn="ctr"/>
            <a:r>
              <a:rPr b="1" dirty="0" lang="ru-RU" sz="2400">
                <a:solidFill>
                  <a:srgbClr val="295242"/>
                </a:solidFill>
              </a:rPr>
              <a:t>«Юргинский музей детского изобразительного искусства </a:t>
            </a:r>
          </a:p>
          <a:p>
            <a:pPr algn="ctr"/>
            <a:r>
              <a:rPr b="1" dirty="0" lang="ru-RU" sz="2400">
                <a:solidFill>
                  <a:srgbClr val="295242"/>
                </a:solidFill>
              </a:rPr>
              <a:t>народов Сибири и Дальнего Востока»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B118F3D-4514-4EBD-8041-D499E6C683CD}"/>
              </a:ext>
            </a:extLst>
          </p:cNvPr>
          <p:cNvSpPr txBox="1"/>
          <p:nvPr/>
        </p:nvSpPr>
        <p:spPr>
          <a:xfrm>
            <a:off x="593348" y="2146389"/>
            <a:ext cx="23306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b="1" dirty="0" lang="ru-RU" sz="2400">
                <a:solidFill>
                  <a:srgbClr val="3B4555"/>
                </a:solidFill>
              </a:rPr>
              <a:t>ЛИН-ПРОЕКТ</a:t>
            </a:r>
          </a:p>
        </p:txBody>
      </p:sp>
    </p:spTree>
    <p:extLst>
      <p:ext uri="{BB962C8B-B14F-4D97-AF65-F5344CB8AC3E}">
        <p14:creationId xmlns:p14="http://schemas.microsoft.com/office/powerpoint/2010/main" xmlns="" val="782473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CE11499-F7A4-4F68-AC99-E8628D459ACF}"/>
              </a:ext>
            </a:extLst>
          </p:cNvPr>
          <p:cNvSpPr txBox="1"/>
          <p:nvPr/>
        </p:nvSpPr>
        <p:spPr>
          <a:xfrm>
            <a:off x="691116" y="272258"/>
            <a:ext cx="111429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295242"/>
                </a:solidFill>
              </a:rPr>
              <a:t>Муниципальное бюджетное учреждение культуры </a:t>
            </a:r>
          </a:p>
          <a:p>
            <a:pPr algn="ctr"/>
            <a:r>
              <a:rPr lang="ru-RU" sz="1800" b="1" dirty="0">
                <a:solidFill>
                  <a:srgbClr val="295242"/>
                </a:solidFill>
              </a:rPr>
              <a:t>«Юргинский музей детского изобразительного искусства народов Сибири и Дальнего Востока»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8CEE41B-03B7-4E60-B57E-8151B72CFA54}"/>
              </a:ext>
            </a:extLst>
          </p:cNvPr>
          <p:cNvSpPr txBox="1"/>
          <p:nvPr/>
        </p:nvSpPr>
        <p:spPr>
          <a:xfrm>
            <a:off x="200247" y="1107516"/>
            <a:ext cx="4899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МБУК «ЮМДИИ» </a:t>
            </a:r>
            <a:r>
              <a:rPr lang="ru-RU" b="1" dirty="0" smtClean="0"/>
              <a:t>открыт </a:t>
            </a:r>
            <a:r>
              <a:rPr lang="ru-RU" b="1" dirty="0"/>
              <a:t>17 августа 1981 года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13D8426-736C-43B9-9F8E-CC85270A7F34}"/>
              </a:ext>
            </a:extLst>
          </p:cNvPr>
          <p:cNvSpPr txBox="1"/>
          <p:nvPr/>
        </p:nvSpPr>
        <p:spPr>
          <a:xfrm>
            <a:off x="200247" y="1492969"/>
            <a:ext cx="11791506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effectLst/>
                <a:ea typeface="Calibri" panose="020F0502020204030204" pitchFamily="34" charset="0"/>
              </a:rPr>
              <a:t>Учреждение осуществляет культурные, образовательные и научные </a:t>
            </a:r>
            <a:r>
              <a:rPr lang="ru-RU" dirty="0" smtClean="0">
                <a:effectLst/>
                <a:ea typeface="Calibri" panose="020F0502020204030204" pitchFamily="34" charset="0"/>
              </a:rPr>
              <a:t>функции </a:t>
            </a:r>
            <a:r>
              <a:rPr lang="ru-RU" dirty="0">
                <a:effectLst/>
                <a:ea typeface="Calibri" panose="020F0502020204030204" pitchFamily="34" charset="0"/>
              </a:rPr>
              <a:t>некоммерческого характера. </a:t>
            </a:r>
          </a:p>
          <a:p>
            <a:endParaRPr lang="ru-RU" sz="1000" b="1" dirty="0">
              <a:effectLst/>
              <a:ea typeface="Calibri" panose="020F0502020204030204" pitchFamily="34" charset="0"/>
            </a:endParaRPr>
          </a:p>
          <a:p>
            <a:r>
              <a:rPr lang="ru-RU" b="1" dirty="0">
                <a:effectLst/>
                <a:ea typeface="Calibri" panose="020F0502020204030204" pitchFamily="34" charset="0"/>
              </a:rPr>
              <a:t>Основными целями деятельности Учреждения являются:</a:t>
            </a:r>
          </a:p>
          <a:p>
            <a:r>
              <a:rPr lang="ru-RU" dirty="0">
                <a:effectLst/>
                <a:ea typeface="Calibri" panose="020F0502020204030204" pitchFamily="34" charset="0"/>
              </a:rPr>
              <a:t>- Осуществление просветительной, научно-исследовательской и образовательной деятельности; </a:t>
            </a:r>
          </a:p>
          <a:p>
            <a:r>
              <a:rPr lang="ru-RU" dirty="0">
                <a:effectLst/>
                <a:ea typeface="Calibri" panose="020F0502020204030204" pitchFamily="34" charset="0"/>
              </a:rPr>
              <a:t>- Хранение музейных предметов и музейных коллекций; </a:t>
            </a:r>
          </a:p>
          <a:p>
            <a:r>
              <a:rPr lang="ru-RU" dirty="0">
                <a:effectLst/>
                <a:ea typeface="Calibri" panose="020F0502020204030204" pitchFamily="34" charset="0"/>
              </a:rPr>
              <a:t>- Выявление и собирание музейных предметов и музейных коллекций; </a:t>
            </a:r>
          </a:p>
          <a:p>
            <a:r>
              <a:rPr lang="ru-RU" dirty="0">
                <a:effectLst/>
                <a:ea typeface="Calibri" panose="020F0502020204030204" pitchFamily="34" charset="0"/>
              </a:rPr>
              <a:t>- Изучение музейных предметов и музейных коллекций; </a:t>
            </a:r>
          </a:p>
          <a:p>
            <a:r>
              <a:rPr lang="ru-RU" dirty="0">
                <a:effectLst/>
                <a:ea typeface="Calibri" panose="020F0502020204030204" pitchFamily="34" charset="0"/>
              </a:rPr>
              <a:t>- Публикация музейных предметов и музейных коллекций.</a:t>
            </a:r>
          </a:p>
          <a:p>
            <a:endParaRPr lang="ru-RU" sz="1000" b="1" dirty="0">
              <a:effectLst/>
              <a:ea typeface="Calibri" panose="020F0502020204030204" pitchFamily="34" charset="0"/>
            </a:endParaRPr>
          </a:p>
          <a:p>
            <a:r>
              <a:rPr lang="ru-RU" b="1" dirty="0">
                <a:effectLst/>
                <a:ea typeface="Calibri" panose="020F0502020204030204" pitchFamily="34" charset="0"/>
              </a:rPr>
              <a:t>Задачами Учреждения являются:</a:t>
            </a:r>
          </a:p>
          <a:p>
            <a:r>
              <a:rPr lang="ru-RU" dirty="0">
                <a:effectLst/>
                <a:ea typeface="Calibri" panose="020F0502020204030204" pitchFamily="34" charset="0"/>
              </a:rPr>
              <a:t>- Обеспечение доступа населения к музейным предметам и музейным коллекциям. Комплектование фондов музея. </a:t>
            </a:r>
          </a:p>
          <a:p>
            <a:r>
              <a:rPr lang="ru-RU" dirty="0">
                <a:effectLst/>
                <a:ea typeface="Calibri" panose="020F0502020204030204" pitchFamily="34" charset="0"/>
              </a:rPr>
              <a:t>-Выявление, изучение и публикация музейных предметов и музейных коллекций. </a:t>
            </a:r>
          </a:p>
          <a:p>
            <a:r>
              <a:rPr lang="ru-RU" dirty="0">
                <a:effectLst/>
                <a:ea typeface="Calibri" panose="020F0502020204030204" pitchFamily="34" charset="0"/>
              </a:rPr>
              <a:t>- Организация музейного обслуживания населения с учетом интересов и потребностей различных социально-возрастных и образовательных групп. </a:t>
            </a:r>
          </a:p>
          <a:p>
            <a:r>
              <a:rPr lang="ru-RU" dirty="0">
                <a:effectLst/>
                <a:ea typeface="Calibri" panose="020F0502020204030204" pitchFamily="34" charset="0"/>
              </a:rPr>
              <a:t>- Обеспечение сохранности музейных предметов и музейных коллекций, укрепление материально-технической базы музея. Развитие современных форм музейного, экскурсионного обслуживания, досуговой деятельности. </a:t>
            </a:r>
          </a:p>
          <a:p>
            <a:r>
              <a:rPr lang="ru-RU" dirty="0">
                <a:effectLst/>
                <a:ea typeface="Calibri" panose="020F0502020204030204" pitchFamily="34" charset="0"/>
              </a:rPr>
              <a:t>- Внедрение компьютеризации и интернет-технологий в организацию музейного дела. </a:t>
            </a:r>
          </a:p>
          <a:p>
            <a:r>
              <a:rPr lang="ru-RU" dirty="0">
                <a:effectLst/>
                <a:ea typeface="Calibri" panose="020F0502020204030204" pitchFamily="34" charset="0"/>
              </a:rPr>
              <a:t>-Организация совместной работы с научными и образовательными учреждениями. </a:t>
            </a:r>
          </a:p>
          <a:p>
            <a:r>
              <a:rPr lang="ru-RU" dirty="0">
                <a:effectLst/>
                <a:ea typeface="Calibri" panose="020F0502020204030204" pitchFamily="34" charset="0"/>
              </a:rPr>
              <a:t>- Расширение выставочной деятельности, обмен экспозициями с другими музеями.</a:t>
            </a:r>
            <a:endParaRPr lang="ru-RU" dirty="0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0A837738-1D8C-4FB8-9A07-EA2208778B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3325" y="5624621"/>
            <a:ext cx="1372162" cy="10800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9E41B32D-C5AF-454A-B9B0-C2F33AF2DA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63"/>
            <a:ext cx="615749" cy="120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3529829"/>
      </p:ext>
    </p:extLst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cstate="print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617709" cy="12015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7710" y="86792"/>
            <a:ext cx="10956580" cy="523220"/>
          </a:xfrm>
          <a:prstGeom prst="rect">
            <a:avLst/>
          </a:prstGeom>
          <a:noFill/>
        </p:spPr>
        <p:txBody>
          <a:bodyPr rtlCol="0" wrap="square">
            <a:spAutoFit/>
          </a:bodyPr>
          <a:lstStyle/>
          <a:p>
            <a:pPr algn="ctr"/>
            <a:r>
              <a:rPr dirty="0" lang="ru-RU" sz="1400">
                <a:solidFill>
                  <a:srgbClr val="3B4555"/>
                </a:solidFill>
              </a:rPr>
              <a:t>МБУК «ЮМДИИ» Паспорт проекта</a:t>
            </a:r>
          </a:p>
          <a:p>
            <a:pPr algn="ctr"/>
            <a:r>
              <a:rPr dirty="0" lang="ru-RU" sz="1400">
                <a:solidFill>
                  <a:srgbClr val="3B4555"/>
                </a:solidFill>
                <a:latin charset="-52" panose="020B0902020204020203" pitchFamily="34" typeface="Futura PT Bold"/>
              </a:rPr>
              <a:t>«</a:t>
            </a:r>
            <a:r>
              <a:rPr b="1" dirty="0" lang="ru-RU" sz="1400">
                <a:solidFill>
                  <a:srgbClr val="3B4555"/>
                </a:solidFill>
                <a:latin charset="0" typeface="Futura PT"/>
                <a:ea charset="0" typeface="Futura PT"/>
                <a:cs charset="0" typeface="Futura PT"/>
              </a:rPr>
              <a:t>Оптимизация процесса отбора экспонатов из фонда музея для выставочной и экскурсионной работы</a:t>
            </a:r>
            <a:r>
              <a:rPr dirty="0" lang="ru-RU" sz="1400">
                <a:solidFill>
                  <a:srgbClr val="3B4555"/>
                </a:solidFill>
                <a:latin charset="-52" panose="020B0902020204020203" pitchFamily="34" typeface="Futura PT Bold"/>
              </a:rPr>
              <a:t>»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2974485" y="1267012"/>
            <a:ext cx="6034305" cy="0"/>
          </a:xfrm>
          <a:prstGeom prst="line">
            <a:avLst/>
          </a:prstGeom>
          <a:ln w="12700">
            <a:solidFill>
              <a:srgbClr val="3B45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ADFFABE5-1893-4D77-A95D-CC227BAC31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2"/>
          <a:stretch/>
        </p:blipFill>
        <p:spPr>
          <a:xfrm>
            <a:off x="1100906" y="705646"/>
            <a:ext cx="9611832" cy="610788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630297F1-494E-48C0-9377-2E9CDCC979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2738" y="5692122"/>
            <a:ext cx="1377815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8518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617709" cy="12015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53435" y="179233"/>
            <a:ext cx="8595093" cy="1216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3B4555"/>
                </a:solidFill>
                <a:latin typeface="Futura PT Bold" panose="020B0902020204020203" pitchFamily="34" charset="-52"/>
              </a:rPr>
              <a:t>Команда проекта</a:t>
            </a:r>
          </a:p>
          <a:p>
            <a:endParaRPr lang="ru-RU" sz="4104" dirty="0">
              <a:solidFill>
                <a:srgbClr val="3B4555"/>
              </a:solidFill>
              <a:latin typeface="Futura PT Bold" panose="020B0902020204020203" pitchFamily="34" charset="-52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2824172" y="827489"/>
            <a:ext cx="6034305" cy="0"/>
          </a:xfrm>
          <a:prstGeom prst="line">
            <a:avLst/>
          </a:prstGeom>
          <a:ln w="12700">
            <a:solidFill>
              <a:srgbClr val="3B45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4">
            <a:extLst>
              <a:ext uri="{FF2B5EF4-FFF2-40B4-BE49-F238E27FC236}">
                <a16:creationId xmlns:a16="http://schemas.microsoft.com/office/drawing/2014/main" xmlns="" id="{7C1D1D30-7EF2-45EF-BDDC-436FE7BC09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5992" y="2302562"/>
            <a:ext cx="552706" cy="552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3538F6DC-0138-442D-9597-2AC0C997F372}"/>
              </a:ext>
            </a:extLst>
          </p:cNvPr>
          <p:cNvSpPr/>
          <p:nvPr/>
        </p:nvSpPr>
        <p:spPr>
          <a:xfrm>
            <a:off x="888698" y="2302564"/>
            <a:ext cx="4896221" cy="552704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ln w="6350">
                  <a:solidFill>
                    <a:schemeClr val="tx1"/>
                  </a:solidFill>
                </a:ln>
                <a:solidFill>
                  <a:srgbClr val="194973"/>
                </a:solidFill>
                <a:latin typeface="Futura PT"/>
              </a:rPr>
              <a:t>Дондерфер Олеся Александровна</a:t>
            </a:r>
            <a:r>
              <a:rPr lang="ru-RU" sz="2000" dirty="0">
                <a:ln w="6350">
                  <a:solidFill>
                    <a:schemeClr val="tx1"/>
                  </a:solidFill>
                </a:ln>
                <a:latin typeface="Futura PT"/>
              </a:rPr>
              <a:t>, </a:t>
            </a:r>
          </a:p>
          <a:p>
            <a:r>
              <a:rPr lang="ru-RU" sz="1600" dirty="0">
                <a:ln w="6350">
                  <a:solidFill>
                    <a:schemeClr val="tx1"/>
                  </a:solidFill>
                </a:ln>
                <a:latin typeface="Futura PT"/>
              </a:rPr>
              <a:t>директор МБУК «ЮМДИИ» </a:t>
            </a:r>
            <a:endParaRPr lang="ru-RU" sz="2000" dirty="0">
              <a:ln w="6350">
                <a:solidFill>
                  <a:schemeClr val="tx1"/>
                </a:solidFill>
              </a:ln>
              <a:solidFill>
                <a:srgbClr val="194973"/>
              </a:solidFill>
            </a:endParaRPr>
          </a:p>
        </p:txBody>
      </p:sp>
      <p:pic>
        <p:nvPicPr>
          <p:cNvPr id="11" name="Picture 4">
            <a:extLst>
              <a:ext uri="{FF2B5EF4-FFF2-40B4-BE49-F238E27FC236}">
                <a16:creationId xmlns:a16="http://schemas.microsoft.com/office/drawing/2014/main" xmlns="" id="{41150CC2-8DED-468E-9992-2A1C0916BD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2103" y="4081409"/>
            <a:ext cx="552706" cy="552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xmlns="" id="{DB718234-5F14-47EB-B564-7749FF3823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2103" y="5201123"/>
            <a:ext cx="552706" cy="552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3460DD9B-1A47-4970-8E35-BA03AC0AF984}"/>
              </a:ext>
            </a:extLst>
          </p:cNvPr>
          <p:cNvSpPr/>
          <p:nvPr/>
        </p:nvSpPr>
        <p:spPr>
          <a:xfrm>
            <a:off x="888698" y="4303156"/>
            <a:ext cx="4141309" cy="3013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ln w="6350">
                  <a:solidFill>
                    <a:schemeClr val="tx1"/>
                  </a:solidFill>
                </a:ln>
                <a:solidFill>
                  <a:srgbClr val="194973"/>
                </a:solidFill>
                <a:latin typeface="Futura PT"/>
              </a:rPr>
              <a:t>Коренева Ульяна Васильевна</a:t>
            </a:r>
            <a:r>
              <a:rPr lang="ru-RU" sz="2000" dirty="0">
                <a:ln w="6350">
                  <a:solidFill>
                    <a:schemeClr val="tx1"/>
                  </a:solidFill>
                </a:ln>
                <a:latin typeface="Futura PT"/>
              </a:rPr>
              <a:t>, </a:t>
            </a:r>
          </a:p>
          <a:p>
            <a:r>
              <a:rPr lang="ru-RU" sz="1600" dirty="0">
                <a:ln w="6350">
                  <a:solidFill>
                    <a:schemeClr val="tx1"/>
                  </a:solidFill>
                </a:ln>
                <a:latin typeface="Futura PT"/>
              </a:rPr>
              <a:t>главный хранитель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18C7F769-CDC1-43A8-B80A-AD97645B01E1}"/>
              </a:ext>
            </a:extLst>
          </p:cNvPr>
          <p:cNvSpPr/>
          <p:nvPr/>
        </p:nvSpPr>
        <p:spPr>
          <a:xfrm>
            <a:off x="904809" y="5428116"/>
            <a:ext cx="4619774" cy="2995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ln w="6350">
                  <a:solidFill>
                    <a:schemeClr val="tx1"/>
                  </a:solidFill>
                </a:ln>
                <a:solidFill>
                  <a:srgbClr val="194973"/>
                </a:solidFill>
                <a:latin typeface="Futura PT"/>
              </a:rPr>
              <a:t>Волкова Анастасия Евгеньевна</a:t>
            </a:r>
            <a:r>
              <a:rPr lang="ru-RU" sz="2000" dirty="0">
                <a:ln w="6350">
                  <a:solidFill>
                    <a:schemeClr val="tx1"/>
                  </a:solidFill>
                </a:ln>
                <a:latin typeface="Futura PT"/>
              </a:rPr>
              <a:t>, </a:t>
            </a:r>
          </a:p>
          <a:p>
            <a:r>
              <a:rPr lang="ru-RU" sz="1600" dirty="0">
                <a:ln w="6350">
                  <a:solidFill>
                    <a:schemeClr val="tx1"/>
                  </a:solidFill>
                </a:ln>
                <a:latin typeface="Futura PT"/>
              </a:rPr>
              <a:t>научный сотрудник по УХР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D0BBB2A-80D0-4861-8B1C-A170CBEC4610}"/>
              </a:ext>
            </a:extLst>
          </p:cNvPr>
          <p:cNvSpPr txBox="1"/>
          <p:nvPr/>
        </p:nvSpPr>
        <p:spPr>
          <a:xfrm>
            <a:off x="352103" y="1656877"/>
            <a:ext cx="3476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>
                <a:ln w="6350">
                  <a:solidFill>
                    <a:schemeClr val="tx1"/>
                  </a:solidFill>
                </a:ln>
                <a:solidFill>
                  <a:srgbClr val="194973"/>
                </a:solidFill>
              </a:rPr>
              <a:t>РУКОВОДИТЕЛЬ ПРОЕКТА: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AC56291-1DBD-44F3-8265-5A98D766F03E}"/>
              </a:ext>
            </a:extLst>
          </p:cNvPr>
          <p:cNvSpPr txBox="1"/>
          <p:nvPr/>
        </p:nvSpPr>
        <p:spPr>
          <a:xfrm>
            <a:off x="352103" y="3495758"/>
            <a:ext cx="3981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n w="6350">
                  <a:solidFill>
                    <a:schemeClr val="tx1"/>
                  </a:solidFill>
                </a:ln>
                <a:solidFill>
                  <a:srgbClr val="194973"/>
                </a:solidFill>
              </a:rPr>
              <a:t>ЧЛЕНЫ</a:t>
            </a:r>
            <a:r>
              <a:rPr lang="ru-RU" sz="1800" dirty="0">
                <a:ln w="6350">
                  <a:solidFill>
                    <a:schemeClr val="tx1"/>
                  </a:solidFill>
                </a:ln>
                <a:solidFill>
                  <a:srgbClr val="194973"/>
                </a:solidFill>
              </a:rPr>
              <a:t> ПРОЕКТА:</a:t>
            </a: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E104712B-ECD0-44AB-B70F-FD9C9253EC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6361" y="5727635"/>
            <a:ext cx="1370221" cy="108000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C1C4CECA-5535-436F-B049-DE751E8BBB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9285" y="2024731"/>
            <a:ext cx="5518383" cy="3680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2393817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617709" cy="12015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03602" y="297880"/>
            <a:ext cx="105847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3B4555"/>
                </a:solidFill>
                <a:latin typeface="Futura PT Bold" panose="020B0902020204020203" pitchFamily="34" charset="-52"/>
              </a:rPr>
              <a:t>Карта текущего состояния процесса</a:t>
            </a:r>
          </a:p>
          <a:p>
            <a:pPr algn="ctr"/>
            <a:endParaRPr lang="ru-RU" sz="2400" dirty="0">
              <a:solidFill>
                <a:srgbClr val="3B4555"/>
              </a:solidFill>
              <a:latin typeface="Futura PT Bold" panose="020B0902020204020203" pitchFamily="34" charset="-52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3078847" y="916283"/>
            <a:ext cx="6034305" cy="0"/>
          </a:xfrm>
          <a:prstGeom prst="line">
            <a:avLst/>
          </a:prstGeom>
          <a:ln w="12700">
            <a:solidFill>
              <a:srgbClr val="3B45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665BDD5-59C4-403E-AD0C-DDF561DD59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3286" y="5632721"/>
            <a:ext cx="1370221" cy="10800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0C5A97FE-09AE-42DB-A63E-BCAFA33BD8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539" y="1295276"/>
            <a:ext cx="11766921" cy="258550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23DFB95-D229-47B3-BF15-874CDE0C0095}"/>
              </a:ext>
            </a:extLst>
          </p:cNvPr>
          <p:cNvSpPr txBox="1"/>
          <p:nvPr/>
        </p:nvSpPr>
        <p:spPr>
          <a:xfrm>
            <a:off x="308854" y="4055541"/>
            <a:ext cx="1167060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000" b="1" dirty="0">
                <a:solidFill>
                  <a:srgbClr val="243963"/>
                </a:solidFill>
              </a:rPr>
              <a:t>Хранитель тратит большое количество времени на определение нахождения предметов</a:t>
            </a:r>
          </a:p>
          <a:p>
            <a:endParaRPr lang="ru-RU" sz="1400" b="1" dirty="0">
              <a:solidFill>
                <a:srgbClr val="243963"/>
              </a:solidFill>
            </a:endParaRPr>
          </a:p>
          <a:p>
            <a:r>
              <a:rPr lang="ru-RU" sz="2000" b="1" dirty="0">
                <a:solidFill>
                  <a:srgbClr val="243963"/>
                </a:solidFill>
              </a:rPr>
              <a:t>2. Хранитель и научный сотрудник тратят большое количество времени на поиск предметов, что приводит к длительному процессу отбора предметов</a:t>
            </a:r>
          </a:p>
          <a:p>
            <a:endParaRPr lang="ru-RU" sz="1400" b="1" dirty="0">
              <a:solidFill>
                <a:srgbClr val="243963"/>
              </a:solidFill>
            </a:endParaRPr>
          </a:p>
          <a:p>
            <a:r>
              <a:rPr lang="ru-RU" sz="2000" b="1" dirty="0">
                <a:solidFill>
                  <a:srgbClr val="243963"/>
                </a:solidFill>
              </a:rPr>
              <a:t>3. Сотрудники вынуждены отсматривать большое количество работ, что негативно сказывается на сохранности предметов</a:t>
            </a:r>
          </a:p>
        </p:txBody>
      </p:sp>
    </p:spTree>
    <p:extLst>
      <p:ext uri="{BB962C8B-B14F-4D97-AF65-F5344CB8AC3E}">
        <p14:creationId xmlns:p14="http://schemas.microsoft.com/office/powerpoint/2010/main" xmlns="" val="22581632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617709" cy="12015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03602" y="297880"/>
            <a:ext cx="105847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3B4555"/>
                </a:solidFill>
                <a:latin typeface="Futura PT Bold" panose="020B0902020204020203" pitchFamily="34" charset="-52"/>
              </a:rPr>
              <a:t>Пирамида проблем</a:t>
            </a:r>
          </a:p>
          <a:p>
            <a:pPr algn="ctr"/>
            <a:endParaRPr lang="ru-RU" sz="2400" dirty="0">
              <a:solidFill>
                <a:srgbClr val="3B4555"/>
              </a:solidFill>
              <a:latin typeface="Futura PT Bold" panose="020B0902020204020203" pitchFamily="34" charset="-52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3078847" y="916283"/>
            <a:ext cx="6034305" cy="0"/>
          </a:xfrm>
          <a:prstGeom prst="line">
            <a:avLst/>
          </a:prstGeom>
          <a:ln w="12700">
            <a:solidFill>
              <a:srgbClr val="3B45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CC068FB5-1562-D343-BD66-7D6E84E547FC}"/>
              </a:ext>
            </a:extLst>
          </p:cNvPr>
          <p:cNvSpPr/>
          <p:nvPr/>
        </p:nvSpPr>
        <p:spPr>
          <a:xfrm>
            <a:off x="940953" y="2187140"/>
            <a:ext cx="103100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solidFill>
                <a:srgbClr val="3B4555"/>
              </a:solidFill>
              <a:latin typeface="Futura PT Light" panose="020B04020202040203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ru-RU" sz="3600" dirty="0">
              <a:solidFill>
                <a:srgbClr val="3B4555"/>
              </a:solidFill>
              <a:latin typeface="Futura PT Light" panose="020B04020202040203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ru-RU" sz="3600" dirty="0">
              <a:solidFill>
                <a:srgbClr val="3B4555"/>
              </a:solidFill>
              <a:latin typeface="Futura PT Light" panose="020B04020202040203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ru-RU" sz="3600" dirty="0">
              <a:solidFill>
                <a:srgbClr val="3B4555"/>
              </a:solidFill>
              <a:latin typeface="Futura PT Light" panose="020B0402020204020303" pitchFamily="34" charset="0"/>
            </a:endParaRPr>
          </a:p>
        </p:txBody>
      </p:sp>
      <p:sp>
        <p:nvSpPr>
          <p:cNvPr id="7" name="Равнобедренный треугольник 6">
            <a:extLst>
              <a:ext uri="{FF2B5EF4-FFF2-40B4-BE49-F238E27FC236}">
                <a16:creationId xmlns:a16="http://schemas.microsoft.com/office/drawing/2014/main" xmlns="" id="{BB0E51F4-6683-486D-828A-441F28358AC4}"/>
              </a:ext>
            </a:extLst>
          </p:cNvPr>
          <p:cNvSpPr/>
          <p:nvPr/>
        </p:nvSpPr>
        <p:spPr bwMode="auto">
          <a:xfrm>
            <a:off x="2641054" y="1110812"/>
            <a:ext cx="1474286" cy="1205000"/>
          </a:xfrm>
          <a:prstGeom prst="triangle">
            <a:avLst>
              <a:gd name="adj" fmla="val 49251"/>
            </a:avLst>
          </a:prstGeom>
          <a:solidFill>
            <a:srgbClr val="327FBE">
              <a:alpha val="21961"/>
            </a:srgbClr>
          </a:solidFill>
          <a:ln w="9525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Трапеция 7">
            <a:extLst>
              <a:ext uri="{FF2B5EF4-FFF2-40B4-BE49-F238E27FC236}">
                <a16:creationId xmlns:a16="http://schemas.microsoft.com/office/drawing/2014/main" xmlns="" id="{FEA94B5E-3ECA-46F3-8242-90F1BA3E4187}"/>
              </a:ext>
            </a:extLst>
          </p:cNvPr>
          <p:cNvSpPr/>
          <p:nvPr/>
        </p:nvSpPr>
        <p:spPr bwMode="auto">
          <a:xfrm>
            <a:off x="29377" y="4304102"/>
            <a:ext cx="6697638" cy="2500553"/>
          </a:xfrm>
          <a:prstGeom prst="trapezoid">
            <a:avLst>
              <a:gd name="adj" fmla="val 59506"/>
            </a:avLst>
          </a:prstGeom>
          <a:solidFill>
            <a:srgbClr val="0070C0">
              <a:alpha val="47843"/>
            </a:srgbClr>
          </a:solidFill>
          <a:ln w="9525" cap="flat" cmpd="sng" algn="ctr">
            <a:solidFill>
              <a:srgbClr val="00336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Трапеция 8">
            <a:extLst>
              <a:ext uri="{FF2B5EF4-FFF2-40B4-BE49-F238E27FC236}">
                <a16:creationId xmlns:a16="http://schemas.microsoft.com/office/drawing/2014/main" xmlns="" id="{59DC12A3-C1E8-4DAD-AB54-B0A685CCA0A8}"/>
              </a:ext>
            </a:extLst>
          </p:cNvPr>
          <p:cNvSpPr/>
          <p:nvPr/>
        </p:nvSpPr>
        <p:spPr bwMode="auto">
          <a:xfrm>
            <a:off x="1526425" y="2363485"/>
            <a:ext cx="3703543" cy="1841607"/>
          </a:xfrm>
          <a:prstGeom prst="trapezoid">
            <a:avLst>
              <a:gd name="adj" fmla="val 59506"/>
            </a:avLst>
          </a:prstGeom>
          <a:solidFill>
            <a:srgbClr val="4770B5">
              <a:alpha val="47843"/>
            </a:srgbClr>
          </a:solidFill>
          <a:ln w="9525" cap="flat" cmpd="sng" algn="ctr">
            <a:solidFill>
              <a:srgbClr val="00336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482426F1-1212-4CAB-9D7A-374AC91E8D3D}"/>
              </a:ext>
            </a:extLst>
          </p:cNvPr>
          <p:cNvSpPr/>
          <p:nvPr/>
        </p:nvSpPr>
        <p:spPr>
          <a:xfrm>
            <a:off x="3582444" y="1159005"/>
            <a:ext cx="2755726" cy="269325"/>
          </a:xfrm>
          <a:prstGeom prst="rect">
            <a:avLst/>
          </a:prstGeom>
          <a:ln w="63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>
                <a:ln w="6350">
                  <a:solidFill>
                    <a:schemeClr val="tx1"/>
                  </a:solidFill>
                </a:ln>
              </a:rPr>
              <a:t>Федеральный уровень</a:t>
            </a:r>
            <a:endParaRPr lang="ru-RU" sz="1600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CD45F780-F234-44EF-A0B3-176E03B021F1}"/>
              </a:ext>
            </a:extLst>
          </p:cNvPr>
          <p:cNvSpPr/>
          <p:nvPr/>
        </p:nvSpPr>
        <p:spPr>
          <a:xfrm>
            <a:off x="3701441" y="1542739"/>
            <a:ext cx="6450904" cy="7588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3B4555"/>
                </a:solidFill>
              </a:rPr>
              <a:t>Не выявлено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C469C47B-2C08-462A-A103-80CA445B1B4E}"/>
              </a:ext>
            </a:extLst>
          </p:cNvPr>
          <p:cNvSpPr/>
          <p:nvPr/>
        </p:nvSpPr>
        <p:spPr>
          <a:xfrm>
            <a:off x="3795532" y="2498997"/>
            <a:ext cx="2580361" cy="304397"/>
          </a:xfrm>
          <a:prstGeom prst="rect">
            <a:avLst/>
          </a:prstGeom>
          <a:ln w="63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>
                <a:ln w="6350">
                  <a:solidFill>
                    <a:schemeClr val="tx1"/>
                  </a:solidFill>
                </a:ln>
              </a:rPr>
              <a:t>Региональный уровень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46192284-9982-4F4F-8AB3-555BE6A785EA}"/>
              </a:ext>
            </a:extLst>
          </p:cNvPr>
          <p:cNvSpPr/>
          <p:nvPr/>
        </p:nvSpPr>
        <p:spPr>
          <a:xfrm>
            <a:off x="4196880" y="2987462"/>
            <a:ext cx="6701425" cy="9705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3B4555"/>
                </a:solidFill>
              </a:rPr>
              <a:t>Не выявлено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0E5A6370-CD24-4CD9-A71A-C9E5DD12C635}"/>
              </a:ext>
            </a:extLst>
          </p:cNvPr>
          <p:cNvSpPr/>
          <p:nvPr/>
        </p:nvSpPr>
        <p:spPr>
          <a:xfrm>
            <a:off x="4559474" y="4414963"/>
            <a:ext cx="2555309" cy="378218"/>
          </a:xfrm>
          <a:prstGeom prst="rect">
            <a:avLst/>
          </a:prstGeom>
          <a:ln w="63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>
                <a:ln w="6350">
                  <a:solidFill>
                    <a:schemeClr val="tx1"/>
                  </a:solidFill>
                </a:ln>
              </a:rPr>
              <a:t>Местный уровень</a:t>
            </a:r>
            <a:endParaRPr lang="ru-RU" sz="1600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541FFCD0-0C73-46A9-8C88-7733FD3D7449}"/>
              </a:ext>
            </a:extLst>
          </p:cNvPr>
          <p:cNvSpPr/>
          <p:nvPr/>
        </p:nvSpPr>
        <p:spPr>
          <a:xfrm>
            <a:off x="3078847" y="4952482"/>
            <a:ext cx="7324243" cy="18060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9DBAFAD6-34AB-4EE3-919F-D80B63E804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2537" y="5678935"/>
            <a:ext cx="1371719" cy="107908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E1007BF7-F523-4FB3-89B8-366EBBB42906}"/>
              </a:ext>
            </a:extLst>
          </p:cNvPr>
          <p:cNvSpPr txBox="1"/>
          <p:nvPr/>
        </p:nvSpPr>
        <p:spPr>
          <a:xfrm>
            <a:off x="3582444" y="5163158"/>
            <a:ext cx="46368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0" strike="noStrike" spc="-1" dirty="0">
                <a:solidFill>
                  <a:srgbClr val="3B4555"/>
                </a:solidFill>
                <a:latin typeface="Arial"/>
              </a:rPr>
              <a:t>1. нет списка предметов внутри папок</a:t>
            </a:r>
          </a:p>
        </p:txBody>
      </p:sp>
      <p:sp>
        <p:nvSpPr>
          <p:cNvPr id="17" name="TextShape 8">
            <a:extLst>
              <a:ext uri="{FF2B5EF4-FFF2-40B4-BE49-F238E27FC236}">
                <a16:creationId xmlns:a16="http://schemas.microsoft.com/office/drawing/2014/main" xmlns="" id="{E743AA91-B036-4BD5-A97C-2C4508B00B7F}"/>
              </a:ext>
            </a:extLst>
          </p:cNvPr>
          <p:cNvSpPr txBox="1"/>
          <p:nvPr/>
        </p:nvSpPr>
        <p:spPr>
          <a:xfrm>
            <a:off x="3582444" y="5678935"/>
            <a:ext cx="6701649" cy="437699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r>
              <a:rPr lang="ru-RU" sz="1800" b="0" strike="noStrike" spc="-1" dirty="0">
                <a:solidFill>
                  <a:srgbClr val="3B4555"/>
                </a:solidFill>
                <a:latin typeface="Arial"/>
              </a:rPr>
              <a:t>2. нет подписанных фотоизображений музейных предметов</a:t>
            </a:r>
          </a:p>
        </p:txBody>
      </p:sp>
      <p:sp>
        <p:nvSpPr>
          <p:cNvPr id="19" name="TextShape 7">
            <a:extLst>
              <a:ext uri="{FF2B5EF4-FFF2-40B4-BE49-F238E27FC236}">
                <a16:creationId xmlns:a16="http://schemas.microsoft.com/office/drawing/2014/main" xmlns="" id="{E1BE4140-A7D2-4F39-B10F-46067A3205D7}"/>
              </a:ext>
            </a:extLst>
          </p:cNvPr>
          <p:cNvSpPr txBox="1"/>
          <p:nvPr/>
        </p:nvSpPr>
        <p:spPr>
          <a:xfrm>
            <a:off x="3582444" y="6116634"/>
            <a:ext cx="5960177" cy="346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r>
              <a:rPr lang="ru-RU" sz="1800" b="0" strike="noStrike" spc="-1" dirty="0">
                <a:solidFill>
                  <a:srgbClr val="3B4555"/>
                </a:solidFill>
                <a:latin typeface="Arial"/>
              </a:rPr>
              <a:t>3. нет единой электронной базы предметов</a:t>
            </a:r>
          </a:p>
        </p:txBody>
      </p:sp>
    </p:spTree>
    <p:extLst>
      <p:ext uri="{BB962C8B-B14F-4D97-AF65-F5344CB8AC3E}">
        <p14:creationId xmlns:p14="http://schemas.microsoft.com/office/powerpoint/2010/main" xmlns="" val="24358553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06"/>
            <a:ext cx="617709" cy="12015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03602" y="297880"/>
            <a:ext cx="105847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3B4555"/>
                </a:solidFill>
                <a:latin typeface="Futura PT Bold" panose="020B0902020204020203" pitchFamily="34" charset="-52"/>
              </a:rPr>
              <a:t>Карта целевого состояния процесса</a:t>
            </a:r>
          </a:p>
          <a:p>
            <a:pPr algn="ctr"/>
            <a:endParaRPr lang="ru-RU" sz="2400" dirty="0">
              <a:solidFill>
                <a:srgbClr val="3B4555"/>
              </a:solidFill>
              <a:latin typeface="Futura PT Bold" panose="020B0902020204020203" pitchFamily="34" charset="-52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3078847" y="916283"/>
            <a:ext cx="6034305" cy="0"/>
          </a:xfrm>
          <a:prstGeom prst="line">
            <a:avLst/>
          </a:prstGeom>
          <a:ln w="12700">
            <a:solidFill>
              <a:srgbClr val="3B45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01DEA7E8-AF95-48D7-B7B7-354A205FEF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2537" y="5675188"/>
            <a:ext cx="1371719" cy="107908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0EAC963-E546-4C91-920F-7F181E2D6A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489" y="1534687"/>
            <a:ext cx="11899022" cy="206327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F23693A-C13C-4FEB-8E63-A00C7C4770CD}"/>
              </a:ext>
            </a:extLst>
          </p:cNvPr>
          <p:cNvSpPr txBox="1"/>
          <p:nvPr/>
        </p:nvSpPr>
        <p:spPr>
          <a:xfrm>
            <a:off x="10237304" y="2566326"/>
            <a:ext cx="131196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max</a:t>
            </a:r>
            <a:r>
              <a:rPr lang="ru-RU" sz="1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3600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8FCB3C2-0EA8-4E42-AC33-C1A44D638212}"/>
              </a:ext>
            </a:extLst>
          </p:cNvPr>
          <p:cNvSpPr txBox="1"/>
          <p:nvPr/>
        </p:nvSpPr>
        <p:spPr>
          <a:xfrm>
            <a:off x="617709" y="3844187"/>
            <a:ext cx="10684700" cy="259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000" b="1" dirty="0">
                <a:solidFill>
                  <a:srgbClr val="233761"/>
                </a:solidFill>
              </a:rPr>
              <a:t>Благодаря созданной и систематизированной единой электронной базе фотоизображений музейных предметов входе реализации проекта, удалось сократить время тратившееся на поиск предметов более чем в два раза </a:t>
            </a:r>
            <a:r>
              <a:rPr lang="ru-RU" sz="2000" dirty="0">
                <a:solidFill>
                  <a:srgbClr val="233761"/>
                </a:solidFill>
              </a:rPr>
              <a:t>(с 6 часов до 2 часов 30 мин. по минимальному значению)</a:t>
            </a:r>
            <a:endParaRPr lang="ru-RU" sz="2000" b="1" dirty="0">
              <a:solidFill>
                <a:srgbClr val="233761"/>
              </a:solidFill>
            </a:endParaRPr>
          </a:p>
          <a:p>
            <a:pPr marL="342900" indent="-342900">
              <a:buAutoNum type="arabicPeriod"/>
            </a:pPr>
            <a:r>
              <a:rPr lang="ru-RU" sz="2000" b="1" dirty="0">
                <a:solidFill>
                  <a:srgbClr val="233761"/>
                </a:solidFill>
              </a:rPr>
              <a:t>Благодаря предварительному электронному отбору хранитель точно </a:t>
            </a:r>
            <a:r>
              <a:rPr lang="ru-RU" sz="2000" b="1" dirty="0" smtClean="0">
                <a:solidFill>
                  <a:srgbClr val="233761"/>
                </a:solidFill>
              </a:rPr>
              <a:t>знает, </a:t>
            </a:r>
            <a:r>
              <a:rPr lang="ru-RU" sz="2000" b="1" dirty="0">
                <a:solidFill>
                  <a:srgbClr val="233761"/>
                </a:solidFill>
              </a:rPr>
              <a:t>где находятся необходимые предметы, что позволяет сократить негативное влияние на музейные </a:t>
            </a:r>
            <a:r>
              <a:rPr lang="ru-RU" sz="2000" b="1" dirty="0" smtClean="0">
                <a:solidFill>
                  <a:srgbClr val="233761"/>
                </a:solidFill>
              </a:rPr>
              <a:t>предметы </a:t>
            </a:r>
            <a:r>
              <a:rPr lang="ru-RU" sz="2000" b="1" dirty="0">
                <a:solidFill>
                  <a:srgbClr val="233761"/>
                </a:solidFill>
              </a:rPr>
              <a:t>при подборе работ для выставки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337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(например: износ бумаги, осыпание красочного слоя и др.)</a:t>
            </a:r>
            <a:endParaRPr lang="ru-RU" sz="2000" b="1" dirty="0">
              <a:solidFill>
                <a:srgbClr val="23376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26687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617709" cy="12015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03602" y="297880"/>
            <a:ext cx="105847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3B4555"/>
                </a:solidFill>
                <a:latin typeface="Futura PT Bold" panose="020B0902020204020203" pitchFamily="34" charset="-52"/>
              </a:rPr>
              <a:t>План мероприятий по устранению проблем</a:t>
            </a:r>
          </a:p>
          <a:p>
            <a:pPr algn="ctr"/>
            <a:endParaRPr lang="ru-RU" sz="2400" dirty="0">
              <a:solidFill>
                <a:srgbClr val="3B4555"/>
              </a:solidFill>
              <a:latin typeface="Futura PT Bold" panose="020B0902020204020203" pitchFamily="34" charset="-52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3078847" y="916283"/>
            <a:ext cx="6034305" cy="0"/>
          </a:xfrm>
          <a:prstGeom prst="line">
            <a:avLst/>
          </a:prstGeom>
          <a:ln w="12700">
            <a:solidFill>
              <a:srgbClr val="3B45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xmlns="" id="{97E43BF7-1BBD-4DCD-A9FC-626DB1E264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59060599"/>
              </p:ext>
            </p:extLst>
          </p:nvPr>
        </p:nvGraphicFramePr>
        <p:xfrm>
          <a:off x="1173124" y="1251987"/>
          <a:ext cx="9845749" cy="51394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3663">
                  <a:extLst>
                    <a:ext uri="{9D8B030D-6E8A-4147-A177-3AD203B41FA5}">
                      <a16:colId xmlns:a16="http://schemas.microsoft.com/office/drawing/2014/main" xmlns="" val="3900408636"/>
                    </a:ext>
                  </a:extLst>
                </a:gridCol>
                <a:gridCol w="3061931">
                  <a:extLst>
                    <a:ext uri="{9D8B030D-6E8A-4147-A177-3AD203B41FA5}">
                      <a16:colId xmlns:a16="http://schemas.microsoft.com/office/drawing/2014/main" xmlns="" val="2359472664"/>
                    </a:ext>
                  </a:extLst>
                </a:gridCol>
                <a:gridCol w="2240827">
                  <a:extLst>
                    <a:ext uri="{9D8B030D-6E8A-4147-A177-3AD203B41FA5}">
                      <a16:colId xmlns:a16="http://schemas.microsoft.com/office/drawing/2014/main" xmlns="" val="3805044152"/>
                    </a:ext>
                  </a:extLst>
                </a:gridCol>
                <a:gridCol w="1633822">
                  <a:extLst>
                    <a:ext uri="{9D8B030D-6E8A-4147-A177-3AD203B41FA5}">
                      <a16:colId xmlns:a16="http://schemas.microsoft.com/office/drawing/2014/main" xmlns="" val="1025385207"/>
                    </a:ext>
                  </a:extLst>
                </a:gridCol>
                <a:gridCol w="1178541">
                  <a:extLst>
                    <a:ext uri="{9D8B030D-6E8A-4147-A177-3AD203B41FA5}">
                      <a16:colId xmlns:a16="http://schemas.microsoft.com/office/drawing/2014/main" xmlns="" val="1395632067"/>
                    </a:ext>
                  </a:extLst>
                </a:gridCol>
                <a:gridCol w="1396965">
                  <a:extLst>
                    <a:ext uri="{9D8B030D-6E8A-4147-A177-3AD203B41FA5}">
                      <a16:colId xmlns:a16="http://schemas.microsoft.com/office/drawing/2014/main" xmlns="" val="431899951"/>
                    </a:ext>
                  </a:extLst>
                </a:gridCol>
              </a:tblGrid>
              <a:tr h="76381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№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Мероприятие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Ответственные исполнители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Исполнение (%)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Дата начала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Дата окончания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extLst>
                  <a:ext uri="{0D108BD9-81ED-4DB2-BD59-A6C34878D82A}">
                    <a16:rowId xmlns:a16="http://schemas.microsoft.com/office/drawing/2014/main" xmlns="" val="1839918762"/>
                  </a:ext>
                </a:extLst>
              </a:tr>
              <a:tr h="9363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>
                          <a:effectLst/>
                        </a:rPr>
                        <a:t>1</a:t>
                      </a:r>
                      <a:endParaRPr lang="ru-RU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dirty="0">
                          <a:effectLst/>
                        </a:rPr>
                        <a:t>Фотофиксация, обработка фотографий, создать единую базу предметов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dirty="0">
                          <a:effectLst/>
                        </a:rPr>
                        <a:t> </a:t>
                      </a:r>
                      <a:endParaRPr lang="ru-RU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>
                          <a:effectLst/>
                        </a:rPr>
                        <a:t>Коренева У.В., Волкова А.Е.</a:t>
                      </a:r>
                      <a:endParaRPr lang="ru-RU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>
                          <a:effectLst/>
                        </a:rPr>
                        <a:t>100</a:t>
                      </a:r>
                      <a:endParaRPr lang="ru-RU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>
                          <a:effectLst/>
                        </a:rPr>
                        <a:t>15.02.2021</a:t>
                      </a:r>
                      <a:endParaRPr lang="ru-RU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dirty="0">
                          <a:effectLst/>
                        </a:rPr>
                        <a:t>11.03.2021</a:t>
                      </a:r>
                      <a:endParaRPr lang="ru-RU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extLst>
                  <a:ext uri="{0D108BD9-81ED-4DB2-BD59-A6C34878D82A}">
                    <a16:rowId xmlns:a16="http://schemas.microsoft.com/office/drawing/2014/main" xmlns="" val="2514406856"/>
                  </a:ext>
                </a:extLst>
              </a:tr>
              <a:tr h="112031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dirty="0">
                          <a:effectLst/>
                        </a:rPr>
                        <a:t>2</a:t>
                      </a:r>
                      <a:endParaRPr lang="ru-RU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>
                          <a:effectLst/>
                        </a:rPr>
                        <a:t>Провести проверку наличия списков в папках, создать недостающие, вложить в папки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>
                          <a:effectLst/>
                        </a:rPr>
                        <a:t> </a:t>
                      </a:r>
                      <a:endParaRPr lang="ru-RU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>
                          <a:effectLst/>
                        </a:rPr>
                        <a:t>Коренева У.В., Волкова А.Е.</a:t>
                      </a:r>
                      <a:endParaRPr lang="ru-RU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>
                          <a:effectLst/>
                        </a:rPr>
                        <a:t>100</a:t>
                      </a:r>
                      <a:endParaRPr lang="ru-RU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>
                          <a:effectLst/>
                        </a:rPr>
                        <a:t>12.03.2021</a:t>
                      </a:r>
                      <a:endParaRPr lang="ru-RU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dirty="0">
                          <a:effectLst/>
                        </a:rPr>
                        <a:t>15.04.2021</a:t>
                      </a:r>
                      <a:endParaRPr lang="ru-RU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extLst>
                  <a:ext uri="{0D108BD9-81ED-4DB2-BD59-A6C34878D82A}">
                    <a16:rowId xmlns:a16="http://schemas.microsoft.com/office/drawing/2014/main" xmlns="" val="2358697750"/>
                  </a:ext>
                </a:extLst>
              </a:tr>
              <a:tr h="13706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>
                          <a:effectLst/>
                        </a:rPr>
                        <a:t>3</a:t>
                      </a:r>
                      <a:endParaRPr lang="ru-RU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>
                          <a:effectLst/>
                        </a:rPr>
                        <a:t>Загрузить на ПК научных сотрудников созданную единую электронную базу предметов, провести мониторинг практического применения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>
                          <a:effectLst/>
                        </a:rPr>
                        <a:t> </a:t>
                      </a:r>
                      <a:endParaRPr lang="ru-RU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>
                          <a:effectLst/>
                        </a:rPr>
                        <a:t>Коренева У.В., Волкова А.Е.</a:t>
                      </a:r>
                      <a:endParaRPr lang="ru-RU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dirty="0">
                          <a:effectLst/>
                        </a:rPr>
                        <a:t>100</a:t>
                      </a:r>
                      <a:endParaRPr lang="ru-RU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>
                          <a:effectLst/>
                        </a:rPr>
                        <a:t>16.04.2021</a:t>
                      </a:r>
                      <a:endParaRPr lang="ru-RU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dirty="0">
                          <a:effectLst/>
                        </a:rPr>
                        <a:t>11.07.2021</a:t>
                      </a:r>
                      <a:endParaRPr lang="ru-RU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extLst>
                  <a:ext uri="{0D108BD9-81ED-4DB2-BD59-A6C34878D82A}">
                    <a16:rowId xmlns:a16="http://schemas.microsoft.com/office/drawing/2014/main" xmlns="" val="4166781897"/>
                  </a:ext>
                </a:extLst>
              </a:tr>
              <a:tr h="8699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>
                          <a:effectLst/>
                        </a:rPr>
                        <a:t>4</a:t>
                      </a:r>
                      <a:endParaRPr lang="ru-RU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dirty="0">
                          <a:effectLst/>
                        </a:rPr>
                        <a:t>Закрытие лин-проекта, мониторинг стабильности достигнутых результатов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dirty="0">
                          <a:effectLst/>
                        </a:rPr>
                        <a:t> </a:t>
                      </a:r>
                      <a:endParaRPr lang="ru-RU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dirty="0">
                          <a:effectLst/>
                        </a:rPr>
                        <a:t>Коренева У.В., Волкова А.Е.</a:t>
                      </a:r>
                      <a:endParaRPr lang="ru-RU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>
                          <a:effectLst/>
                        </a:rPr>
                        <a:t>100</a:t>
                      </a:r>
                      <a:endParaRPr lang="ru-RU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>
                          <a:effectLst/>
                        </a:rPr>
                        <a:t>12.07.2021</a:t>
                      </a:r>
                      <a:endParaRPr lang="ru-RU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dirty="0">
                          <a:effectLst/>
                        </a:rPr>
                        <a:t>23.07.2021</a:t>
                      </a:r>
                      <a:endParaRPr lang="ru-RU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5" marR="56915" marT="0" marB="0"/>
                </a:tc>
                <a:extLst>
                  <a:ext uri="{0D108BD9-81ED-4DB2-BD59-A6C34878D82A}">
                    <a16:rowId xmlns:a16="http://schemas.microsoft.com/office/drawing/2014/main" xmlns="" val="754092926"/>
                  </a:ext>
                </a:extLst>
              </a:tr>
            </a:tbl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B0CB226A-6AF6-4516-B9FF-8F1C2A5926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2537" y="5642477"/>
            <a:ext cx="137171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79222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617709" cy="12015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03602" y="297880"/>
            <a:ext cx="105847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3B4555"/>
                </a:solidFill>
                <a:latin typeface="Futura PT Bold" panose="020B0902020204020203" pitchFamily="34" charset="-52"/>
              </a:rPr>
              <a:t>Достигнутые результаты</a:t>
            </a:r>
          </a:p>
          <a:p>
            <a:pPr algn="ctr"/>
            <a:endParaRPr lang="ru-RU" sz="2400" dirty="0">
              <a:solidFill>
                <a:srgbClr val="3B4555"/>
              </a:solidFill>
              <a:latin typeface="Futura PT Bold" panose="020B0902020204020203" pitchFamily="34" charset="-52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3078847" y="916283"/>
            <a:ext cx="6034305" cy="0"/>
          </a:xfrm>
          <a:prstGeom prst="line">
            <a:avLst/>
          </a:prstGeom>
          <a:ln w="12700">
            <a:solidFill>
              <a:srgbClr val="3B45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CC068FB5-1562-D343-BD66-7D6E84E547FC}"/>
              </a:ext>
            </a:extLst>
          </p:cNvPr>
          <p:cNvSpPr/>
          <p:nvPr/>
        </p:nvSpPr>
        <p:spPr>
          <a:xfrm>
            <a:off x="940953" y="2187140"/>
            <a:ext cx="103100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solidFill>
                <a:srgbClr val="3B4555"/>
              </a:solidFill>
              <a:latin typeface="Futura PT Light" panose="020B04020202040203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ru-RU" sz="3600" dirty="0">
              <a:solidFill>
                <a:srgbClr val="3B4555"/>
              </a:solidFill>
              <a:latin typeface="Futura PT Light" panose="020B04020202040203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ru-RU" sz="3600" dirty="0">
              <a:solidFill>
                <a:srgbClr val="3B4555"/>
              </a:solidFill>
              <a:latin typeface="Futura PT Light" panose="020B04020202040203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ru-RU" sz="3600" dirty="0">
              <a:solidFill>
                <a:srgbClr val="3B4555"/>
              </a:solidFill>
              <a:latin typeface="Futura PT Light" panose="020B0402020204020303" pitchFamily="34" charset="0"/>
            </a:endParaRP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xmlns="" id="{836D1805-57B3-4E04-8411-8E76B8EB07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16001478"/>
              </p:ext>
            </p:extLst>
          </p:nvPr>
        </p:nvGraphicFramePr>
        <p:xfrm>
          <a:off x="2267743" y="1772815"/>
          <a:ext cx="8088369" cy="41689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478C1257-3861-426E-92AD-82CAF3E75F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02537" y="5622025"/>
            <a:ext cx="137171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40030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617709" cy="1201535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C5E05F25-4175-4AA0-B949-6ED42AC1450F}"/>
              </a:ext>
            </a:extLst>
          </p:cNvPr>
          <p:cNvSpPr/>
          <p:nvPr/>
        </p:nvSpPr>
        <p:spPr>
          <a:xfrm>
            <a:off x="1832266" y="205723"/>
            <a:ext cx="2054269" cy="3950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295242"/>
                </a:solidFill>
                <a:latin typeface="Futura PT"/>
              </a:rPr>
              <a:t>«Было»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FAD2F2AC-54E5-455D-AAC3-8A3F5F7FC1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3807" y="3782174"/>
            <a:ext cx="2508833" cy="24958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1A76C462-BBC4-4FE1-866C-55175DF76F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709" y="3638079"/>
            <a:ext cx="4326431" cy="2885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543B7F8A-8152-438D-A256-8FC1257048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3579" y="1153745"/>
            <a:ext cx="3031641" cy="23098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17BC6F05-1E8D-4773-9646-832BF4CF7D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39528" y="140633"/>
            <a:ext cx="2389839" cy="646232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DBB47445-2FAA-4275-AA7E-3DAAD7FBDF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23840" y="1041989"/>
            <a:ext cx="3421214" cy="2287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58217EB8-60CC-4F5B-BFF1-8098BA3CDBD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38886" y="3868424"/>
            <a:ext cx="3195561" cy="23483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3DA0CBEA-FF90-407C-99AF-64BCA2A41E0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02537" y="5622025"/>
            <a:ext cx="137171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6576925"/>
      </p:ext>
    </p:extLst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cstate="print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617709" cy="120153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1A68245E-C200-4745-A87C-B1792A201E6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9"/>
          <a:stretch/>
        </p:blipFill>
        <p:spPr>
          <a:xfrm>
            <a:off x="974653" y="1590508"/>
            <a:ext cx="3168502" cy="41936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98D3ECB3-11B1-4D69-9DB2-1ED2820D1F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8800" y="1578416"/>
            <a:ext cx="6308547" cy="42056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BB6C7306-9700-4F17-B1E7-2342C0F1A44B}"/>
              </a:ext>
            </a:extLst>
          </p:cNvPr>
          <p:cNvSpPr txBox="1"/>
          <p:nvPr/>
        </p:nvSpPr>
        <p:spPr>
          <a:xfrm>
            <a:off x="3048886" y="231435"/>
            <a:ext cx="609777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b="1" dirty="0" lang="ru-RU" sz="2000">
                <a:solidFill>
                  <a:srgbClr val="295242"/>
                </a:solidFill>
                <a:latin typeface="Futura PT"/>
              </a:rPr>
              <a:t>«Процесс отбора рисунков для выставки»</a:t>
            </a: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741EBF6B-CAB1-4EBD-8BE6-9D188CDB64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02537" y="5622025"/>
            <a:ext cx="137171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75127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617709" cy="12015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03602" y="297880"/>
            <a:ext cx="1058479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3B4555"/>
                </a:solidFill>
                <a:latin typeface="Futura PT Bold" panose="020B0902020204020203" pitchFamily="34" charset="-52"/>
              </a:rPr>
              <a:t>Результаты лин-проекта </a:t>
            </a:r>
          </a:p>
          <a:p>
            <a:pPr algn="ctr"/>
            <a:r>
              <a:rPr lang="ru-RU" sz="2000" b="1" dirty="0">
                <a:solidFill>
                  <a:srgbClr val="3B4555"/>
                </a:solidFill>
                <a:latin typeface="Futura PT" charset="0"/>
                <a:ea typeface="Futura PT" charset="0"/>
                <a:cs typeface="Futura PT" charset="0"/>
              </a:rPr>
              <a:t>«Оптимизация процесса отбора экспонатов из фонда музея </a:t>
            </a:r>
          </a:p>
          <a:p>
            <a:pPr algn="ctr"/>
            <a:r>
              <a:rPr lang="ru-RU" sz="2000" b="1" dirty="0">
                <a:solidFill>
                  <a:srgbClr val="3B4555"/>
                </a:solidFill>
                <a:latin typeface="Futura PT" charset="0"/>
                <a:ea typeface="Futura PT" charset="0"/>
                <a:cs typeface="Futura PT" charset="0"/>
              </a:rPr>
              <a:t>для выставочной и экскурсионной работы»</a:t>
            </a:r>
          </a:p>
          <a:p>
            <a:pPr algn="ctr"/>
            <a:endParaRPr lang="ru-RU" sz="2000" dirty="0">
              <a:solidFill>
                <a:srgbClr val="3B4555"/>
              </a:solidFill>
              <a:latin typeface="Futura PT Bold" panose="020B0902020204020203" pitchFamily="34" charset="-52"/>
            </a:endParaRPr>
          </a:p>
          <a:p>
            <a:pPr algn="ctr"/>
            <a:endParaRPr lang="ru-RU" sz="2400" dirty="0">
              <a:solidFill>
                <a:srgbClr val="3B4555"/>
              </a:solidFill>
              <a:latin typeface="Futura PT Bold" panose="020B0902020204020203" pitchFamily="34" charset="-52"/>
            </a:endParaRPr>
          </a:p>
        </p:txBody>
      </p:sp>
      <p:cxnSp>
        <p:nvCxnSpPr>
          <p:cNvPr id="10" name="Прямая соединительная линия 9"/>
          <p:cNvCxnSpPr>
            <a:cxnSpLocks/>
          </p:cNvCxnSpPr>
          <p:nvPr/>
        </p:nvCxnSpPr>
        <p:spPr>
          <a:xfrm>
            <a:off x="925225" y="1552409"/>
            <a:ext cx="10302756" cy="1"/>
          </a:xfrm>
          <a:prstGeom prst="line">
            <a:avLst/>
          </a:prstGeom>
          <a:ln w="12700">
            <a:solidFill>
              <a:srgbClr val="3B45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4DB5943-4577-4C21-AD56-EA274CD62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2537" y="5622025"/>
            <a:ext cx="1371719" cy="107908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7B5680C-84FA-4FF3-88A4-527701374E20}"/>
              </a:ext>
            </a:extLst>
          </p:cNvPr>
          <p:cNvSpPr txBox="1"/>
          <p:nvPr/>
        </p:nvSpPr>
        <p:spPr>
          <a:xfrm>
            <a:off x="723394" y="2210069"/>
            <a:ext cx="10706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233B92"/>
                </a:solidFill>
              </a:rPr>
              <a:t>1. </a:t>
            </a:r>
            <a:r>
              <a:rPr lang="ru-RU" b="1" dirty="0" smtClean="0">
                <a:solidFill>
                  <a:srgbClr val="233B92"/>
                </a:solidFill>
              </a:rPr>
              <a:t>В ходе </a:t>
            </a:r>
            <a:r>
              <a:rPr lang="ru-RU" b="1" dirty="0">
                <a:solidFill>
                  <a:srgbClr val="233B92"/>
                </a:solidFill>
              </a:rPr>
              <a:t>реализации проекта была создана единая электронная база музейных предметов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EE720477-1844-4847-A953-1758EB8BEF81}"/>
              </a:ext>
            </a:extLst>
          </p:cNvPr>
          <p:cNvSpPr txBox="1"/>
          <p:nvPr/>
        </p:nvSpPr>
        <p:spPr>
          <a:xfrm>
            <a:off x="742790" y="2773299"/>
            <a:ext cx="107064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233B92"/>
                </a:solidFill>
              </a:rPr>
              <a:t>2. Благодаря созданной и систематизированной единой электронной базе фотоизображений музейных предметов удалось сократить </a:t>
            </a:r>
            <a:r>
              <a:rPr lang="ru-RU" sz="1800" b="1" dirty="0" smtClean="0">
                <a:solidFill>
                  <a:srgbClr val="233B92"/>
                </a:solidFill>
              </a:rPr>
              <a:t>время, </a:t>
            </a:r>
            <a:r>
              <a:rPr lang="ru-RU" sz="1800" b="1" dirty="0">
                <a:solidFill>
                  <a:srgbClr val="233B92"/>
                </a:solidFill>
              </a:rPr>
              <a:t>тратившееся на поиск предметов </a:t>
            </a:r>
            <a:r>
              <a:rPr lang="ru-RU" sz="1800" b="1" dirty="0" smtClean="0">
                <a:solidFill>
                  <a:srgbClr val="233B92"/>
                </a:solidFill>
              </a:rPr>
              <a:t>более, </a:t>
            </a:r>
            <a:r>
              <a:rPr lang="ru-RU" sz="1800" b="1" dirty="0">
                <a:solidFill>
                  <a:srgbClr val="233B92"/>
                </a:solidFill>
              </a:rPr>
              <a:t>чем в два раза </a:t>
            </a:r>
            <a:endParaRPr lang="ru-RU" sz="1800" b="1" dirty="0" smtClean="0">
              <a:solidFill>
                <a:srgbClr val="233B92"/>
              </a:solidFill>
            </a:endParaRPr>
          </a:p>
          <a:p>
            <a:pPr algn="ctr"/>
            <a:r>
              <a:rPr lang="ru-RU" sz="1800" dirty="0" smtClean="0">
                <a:solidFill>
                  <a:srgbClr val="233B92"/>
                </a:solidFill>
              </a:rPr>
              <a:t>(</a:t>
            </a:r>
            <a:r>
              <a:rPr lang="ru-RU" sz="1800" dirty="0">
                <a:solidFill>
                  <a:srgbClr val="233B92"/>
                </a:solidFill>
              </a:rPr>
              <a:t>с 6 часов до 2 часов 30 мин. по минимальному значению)</a:t>
            </a:r>
            <a:endParaRPr lang="ru-RU" sz="1800" b="1" dirty="0">
              <a:solidFill>
                <a:srgbClr val="233B9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E7F1B7A-F3D6-46C6-88BD-8FF26EE4B8C6}"/>
              </a:ext>
            </a:extLst>
          </p:cNvPr>
          <p:cNvSpPr txBox="1"/>
          <p:nvPr/>
        </p:nvSpPr>
        <p:spPr>
          <a:xfrm>
            <a:off x="803603" y="3966763"/>
            <a:ext cx="1058479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233B92"/>
                </a:solidFill>
              </a:rPr>
              <a:t>3. Благодаря предварительному электронному отбору хранитель точно </a:t>
            </a:r>
            <a:r>
              <a:rPr lang="ru-RU" sz="1800" b="1" dirty="0" smtClean="0">
                <a:solidFill>
                  <a:srgbClr val="233B92"/>
                </a:solidFill>
              </a:rPr>
              <a:t>знает, </a:t>
            </a:r>
            <a:r>
              <a:rPr lang="ru-RU" sz="1800" b="1" dirty="0">
                <a:solidFill>
                  <a:srgbClr val="233B92"/>
                </a:solidFill>
              </a:rPr>
              <a:t>где находятся необходимые предметы, что позволяет сократить негативное влияние на музейные </a:t>
            </a:r>
            <a:r>
              <a:rPr lang="ru-RU" sz="1800" b="1" dirty="0" smtClean="0">
                <a:solidFill>
                  <a:srgbClr val="233B92"/>
                </a:solidFill>
              </a:rPr>
              <a:t>предметы </a:t>
            </a:r>
            <a:r>
              <a:rPr lang="ru-RU" sz="1800" b="1" dirty="0">
                <a:solidFill>
                  <a:srgbClr val="233B92"/>
                </a:solidFill>
              </a:rPr>
              <a:t>при подборе работ для выставки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233B9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(например: износ бумаги, осыпание красочного слоя и др.)</a:t>
            </a:r>
            <a:endParaRPr lang="ru-RU" sz="1800" b="1" dirty="0">
              <a:solidFill>
                <a:srgbClr val="233B92"/>
              </a:solidFill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0DA60195-FC57-4D1A-9797-82975B8C5A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1423" y="5330943"/>
            <a:ext cx="2109149" cy="510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3258900"/>
      </p:ext>
    </p:extLst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96959" y="5108"/>
            <a:ext cx="10216055" cy="68894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8489" y="4495218"/>
            <a:ext cx="9550229" cy="707886"/>
          </a:xfrm>
          <a:prstGeom prst="rect">
            <a:avLst/>
          </a:prstGeom>
          <a:noFill/>
        </p:spPr>
        <p:txBody>
          <a:bodyPr rtlCol="0" wrap="square">
            <a:spAutoFit/>
          </a:bodyPr>
          <a:lstStyle/>
          <a:p>
            <a:pPr algn="l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b="0" baseline="0" cap="none" dirty="0" i="0" kern="1200" kumimoji="0" lang="ru-RU" noProof="0" normalizeH="0" spc="0" strike="noStrike" sz="4000" u="none">
                <a:ln>
                  <a:noFill/>
                </a:ln>
                <a:solidFill>
                  <a:srgbClr val="3B4555"/>
                </a:solidFill>
                <a:effectLst/>
                <a:uLnTx/>
                <a:uFillTx/>
                <a:latin charset="0" panose="020B0402020204020303" pitchFamily="34" typeface="Futura PT Light"/>
                <a:ea typeface="+mn-ea"/>
                <a:cs typeface="+mn-cs"/>
              </a:rPr>
              <a:t>Спасибо за внимание!</a:t>
            </a:r>
            <a:endParaRPr b="1" baseline="0" cap="none" dirty="0" i="0" kern="1200" kumimoji="0" lang="ru-RU" noProof="0" normalizeH="0" spc="0" strike="noStrike" sz="4000" u="none">
              <a:ln>
                <a:noFill/>
              </a:ln>
              <a:solidFill>
                <a:srgbClr val="3B4555"/>
              </a:solidFill>
              <a:effectLst/>
              <a:uLnTx/>
              <a:uFillTx/>
              <a:latin charset="0" typeface="Futura PT"/>
              <a:ea charset="0" typeface="Futura PT"/>
              <a:cs charset="0" typeface="Futura PT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70A86347-7E9E-164A-B30D-1C403B16D297}"/>
              </a:ext>
            </a:extLst>
          </p:cNvPr>
          <p:cNvPicPr>
            <a:picLocks noChangeAspect="1"/>
          </p:cNvPicPr>
          <p:nvPr/>
        </p:nvPicPr>
        <p:blipFill rotWithShape="1">
          <a:blip cstate="print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"/>
          <a:stretch/>
        </p:blipFill>
        <p:spPr>
          <a:xfrm>
            <a:off x="338489" y="144537"/>
            <a:ext cx="1141906" cy="148493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B83D1DE-5907-4236-BF3F-386029A4F8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6838" y="279977"/>
            <a:ext cx="775644" cy="1214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937037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668</Words>
  <Application>Microsoft Office PowerPoint</Application>
  <PresentationFormat>Произвольный</PresentationFormat>
  <Paragraphs>113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User</cp:lastModifiedBy>
  <cp:revision>50</cp:revision>
  <dcterms:created xsi:type="dcterms:W3CDTF">2019-04-02T07:58:05Z</dcterms:created>
  <dcterms:modified xsi:type="dcterms:W3CDTF">2021-10-26T06:15:02Z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552862</vt:lpwstr>
  </property>
  <property fmtid="{D5CDD505-2E9C-101B-9397-08002B2CF9AE}" name="NXPowerLiteSettings" pid="3">
    <vt:lpwstr>F7000400038000</vt:lpwstr>
  </property>
  <property fmtid="{D5CDD505-2E9C-101B-9397-08002B2CF9AE}" name="NXPowerLiteVersion" pid="4">
    <vt:lpwstr>S9.1.2</vt:lpwstr>
  </property>
</Properties>
</file>